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B11628-780E-C3A6-0FAD-F28E07267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796B69-FC29-1987-5F72-827381B96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30F9D4-0443-9C33-4941-FECB0F52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FC461E-ABBE-28A1-8C57-4C87BBF9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7E0D2B-2F6A-766E-8011-C13A87D1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89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6A2653-833F-A6FF-8076-79C3FA03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79DF43-0A69-3AC4-2840-054D858DE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2DB6F1-D466-3F63-AB5C-206FB872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346C1A-AEEB-1E45-F5CB-4439F194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8A9256-C33C-C6CA-35DF-2DABC2DD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68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ED7A17B-30E8-86D5-FED8-A000F2D59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929D33-CB84-47A0-4E0F-77D6C64AA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1C189C-2056-AF69-1C07-7DC40619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A54638-E6AF-C76C-B2BC-DC455DA1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3D262F-F631-E15C-4875-594DED1E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0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56BE1-99DA-89E0-A177-E0F19B52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E36F10-F8F9-70AB-D031-D56F0771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001532-9A04-73E2-3CAB-8AD91F9C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1FB59C-E081-9074-A07C-3B3072FA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837AB5-7E60-A13A-5E64-38AF73C7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60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DEC32-7966-E95E-EE40-A66129DA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AA26B-92FA-C1DE-AB1E-606484652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DD63AF-702B-5033-CC8A-7EC509DC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5CD8FE-90D1-B24A-ACA3-CB11CEE0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B6DFB5-E034-4488-92ED-92C4BFD9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30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31101-4096-8073-04D9-51A93C1C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2FE23F-0680-03EA-2CE8-2A4D18480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467237-A018-4119-A726-179BABD3A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324CAA-45DB-14DB-AA6D-7A5B01C5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AD3714-F8B5-B167-52E0-9AF5ADF5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30285A-7CD3-5899-A775-FE963BB5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38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A250C2-D818-ED11-78E7-CCCE2A2E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F64DEA-F7E9-27AF-450F-4D6360E3D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4AA132-6502-2665-E21F-ECAF4A475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4626D3-9A4F-AF30-1ED2-4C3673F7A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E22106-5E3C-9E63-6209-8BF03038B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7395A00-CBB3-9D0F-3708-2C40AFF4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AC0532-3D4C-0D70-2A1A-DB280439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EA54FA-4A1F-C6C8-6BB0-443BAE01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3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4F2A7-11BD-73DC-3D56-9BABD3AC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106385-D9CA-47BA-4ADF-201B0AC7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DF4B36-98AF-A244-B3D1-ED034106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54CEE5-1858-62C9-367C-9BC0765A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48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D1EF37-2805-53D1-E4D8-A21E18FE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C95DA1-101A-E905-9BE7-56034EEC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7BBEE0-F715-034A-A310-1F14844B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18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005A23-278E-D5D9-6B4F-142CD8D1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AE7DF5-67D6-8EAD-7F8B-1E5C0374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A1433F-EC9B-8730-C4F0-BB3F032BA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8CE2B9-39DA-482E-C15E-B03F0930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CD10FD-AA39-9844-4B17-276EEDEE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418AD0-7EB5-9AA2-48D3-DEB8C216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F0C1C0-3DFC-1DDC-DC6D-A749EFAC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8988698-9B15-FA3B-D91A-DE91E1AC9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FD12D4-6EDA-1D14-7E63-6202DD28B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580B26-3AC4-4FCC-CE8E-CA341506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24E78D-D6CF-E091-698B-91F1AF0FF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143B57-B6A0-4755-2C3C-9E472E4F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6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F06FB45-7430-DAF9-409B-165F2C6F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6DCDFA-99E4-272C-BA7B-0A0984A3F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CDC667-FBB4-D935-0C34-DA7844DFE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47C79-5EBA-4A66-A574-5C1AD263216D}" type="datetimeFigureOut">
              <a:rPr lang="it-IT" smtClean="0"/>
              <a:t>11/12/2023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4A84B0-F290-6CB9-284D-A5C9B0404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65909A-21FF-BFEB-45E9-2D91A2993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B680-FCBC-4335-8D18-E968F07BB0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6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7" Type="http://schemas.openxmlformats.org/officeDocument/2006/relationships/image" Target="../media/image21.emf" /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emf" /><Relationship Id="rId5" Type="http://schemas.openxmlformats.org/officeDocument/2006/relationships/image" Target="../media/image19.jpeg" /><Relationship Id="rId4" Type="http://schemas.openxmlformats.org/officeDocument/2006/relationships/image" Target="../media/image18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jpg" /><Relationship Id="rId5" Type="http://schemas.openxmlformats.org/officeDocument/2006/relationships/image" Target="../media/image25.jpg" /><Relationship Id="rId4" Type="http://schemas.openxmlformats.org/officeDocument/2006/relationships/image" Target="../media/image24.jp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g" /><Relationship Id="rId5" Type="http://schemas.openxmlformats.org/officeDocument/2006/relationships/image" Target="../media/image4.jpg" /><Relationship Id="rId4" Type="http://schemas.openxmlformats.org/officeDocument/2006/relationships/image" Target="../media/image3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upposandonato.it/news/2020/gennaio/sclerosi-multipla-cure" TargetMode="External" /><Relationship Id="rId2" Type="http://schemas.openxmlformats.org/officeDocument/2006/relationships/hyperlink" Target="https://www.grupposandonato.it/glossario-della-salute/patologie/ischemia-cerebrale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grupposandonato.it/news/2021/maggio/centro-vamp-policlinico-san-marco" TargetMode="Externa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074B3-2D3D-E00B-91EC-6E7C0825F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677"/>
            <a:ext cx="9144000" cy="962076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Chi É Il Terapista Occupazionale?</a:t>
            </a:r>
            <a:br>
              <a:rPr lang="it-IT" sz="2800" dirty="0">
                <a:effectLst/>
                <a:ea typeface="Arial" panose="020B0604020202020204" pitchFamily="34" charset="0"/>
              </a:rPr>
            </a:br>
            <a:endParaRPr lang="it-IT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16C59D-AE91-DE77-1FF4-D00091CD7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537264"/>
            <a:ext cx="9144000" cy="1655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Decreto Ministeriale 17 gennaio 1997, n. 136 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“Il terapista occupazionale è l'operatore sanitario che, in possesso del diploma universitario abilitante, opera nell'ambito della </a:t>
            </a:r>
            <a:r>
              <a:rPr lang="it-IT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prevenzione, cura e riabilitazione </a:t>
            </a: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dei soggetti affetti da malattie e disordini </a:t>
            </a:r>
            <a:r>
              <a:rPr lang="it-IT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fisici, psichici </a:t>
            </a: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sia con disabilità </a:t>
            </a:r>
            <a:r>
              <a:rPr lang="it-IT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temporanee che permanenti</a:t>
            </a: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utilizzando attività espressive, manuali rappresentative, ludiche, della vita quotidiana… rivolgendosi a pazienti di </a:t>
            </a:r>
            <a:r>
              <a:rPr lang="it-IT" sz="18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tutte le età </a:t>
            </a:r>
            <a:r>
              <a:rPr lang="it-IT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AF4B2F-0E60-E3EB-CBBE-1B6998BC1DD1}"/>
              </a:ext>
            </a:extLst>
          </p:cNvPr>
          <p:cNvSpPr txBox="1"/>
          <p:nvPr/>
        </p:nvSpPr>
        <p:spPr>
          <a:xfrm>
            <a:off x="783976" y="3983335"/>
            <a:ext cx="10840357" cy="198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La Terapia Occupazionale è </a:t>
            </a:r>
            <a:r>
              <a:rPr lang="it-IT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una profession</a:t>
            </a: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sanitari</a:t>
            </a: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della riabilitazione</a:t>
            </a:r>
            <a:r>
              <a:rPr lang="it-IT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che si </a:t>
            </a:r>
            <a:r>
              <a:rPr lang="it-IT" dirty="0">
                <a:ea typeface="Calibri" panose="020F0502020204030204" pitchFamily="34" charset="0"/>
                <a:cs typeface="Calibri" panose="020F0502020204030204" pitchFamily="34" charset="0"/>
              </a:rPr>
              <a:t>focalizza sul</a:t>
            </a:r>
            <a:r>
              <a:rPr lang="it-IT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raggiungimento della </a:t>
            </a:r>
            <a:r>
              <a:rPr lang="it-IT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massima autonomia</a:t>
            </a:r>
            <a:r>
              <a:rPr lang="it-IT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possibile nello svolgimento delle </a:t>
            </a:r>
            <a:r>
              <a:rPr lang="it-IT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attività di vita quotidiana,</a:t>
            </a:r>
            <a:r>
              <a:rPr lang="it-IT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che caratterizzano la routine di vita di ogni persona di qualsiasi età</a:t>
            </a:r>
            <a:r>
              <a:rPr lang="it-IT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endParaRPr lang="it-IT" sz="1800" dirty="0">
              <a:effectLst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sz="1800" dirty="0">
                <a:effectLst/>
                <a:ea typeface="Arial" panose="020B0604020202020204" pitchFamily="34" charset="0"/>
              </a:rPr>
              <a:t>Il terapista occupazionale struttura interventi riabilitativi sia </a:t>
            </a:r>
            <a:r>
              <a:rPr lang="it-IT" sz="1800" b="1" dirty="0">
                <a:effectLst/>
                <a:ea typeface="Arial" panose="020B0604020202020204" pitchFamily="34" charset="0"/>
              </a:rPr>
              <a:t>individuali</a:t>
            </a:r>
            <a:r>
              <a:rPr lang="it-IT" sz="1800" dirty="0">
                <a:effectLst/>
                <a:ea typeface="Arial" panose="020B0604020202020204" pitchFamily="34" charset="0"/>
              </a:rPr>
              <a:t> che di </a:t>
            </a:r>
            <a:r>
              <a:rPr lang="it-IT" sz="1800" b="1" dirty="0">
                <a:effectLst/>
                <a:ea typeface="Arial" panose="020B0604020202020204" pitchFamily="34" charset="0"/>
              </a:rPr>
              <a:t>gruppo</a:t>
            </a:r>
            <a:r>
              <a:rPr lang="it-IT" sz="1800" dirty="0">
                <a:effectLst/>
                <a:ea typeface="Arial" panose="020B0604020202020204" pitchFamily="34" charset="0"/>
              </a:rPr>
              <a:t> e coinvolge la </a:t>
            </a:r>
            <a:r>
              <a:rPr lang="it-IT" sz="1800" u="sng" dirty="0">
                <a:effectLst/>
                <a:ea typeface="Arial" panose="020B0604020202020204" pitchFamily="34" charset="0"/>
              </a:rPr>
              <a:t>globalità della persona</a:t>
            </a:r>
            <a:r>
              <a:rPr lang="it-IT" sz="1800" dirty="0">
                <a:effectLst/>
                <a:ea typeface="Arial" panose="020B0604020202020204" pitchFamily="34" charset="0"/>
              </a:rPr>
              <a:t> con lo scopo di aiutarne l’adattamento fisico, psicologico o sociale, per migliorare la </a:t>
            </a:r>
            <a:r>
              <a:rPr lang="it-IT" sz="1800" b="1" dirty="0" err="1">
                <a:effectLst/>
                <a:ea typeface="Arial" panose="020B0604020202020204" pitchFamily="34" charset="0"/>
              </a:rPr>
              <a:t>qualitá</a:t>
            </a:r>
            <a:r>
              <a:rPr lang="it-IT" sz="1800" b="1" dirty="0">
                <a:effectLst/>
                <a:ea typeface="Arial" panose="020B0604020202020204" pitchFamily="34" charset="0"/>
              </a:rPr>
              <a:t> della vita</a:t>
            </a:r>
            <a:r>
              <a:rPr lang="it-IT" sz="1800" dirty="0">
                <a:effectLst/>
                <a:ea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716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1">
            <a:extLst>
              <a:ext uri="{FF2B5EF4-FFF2-40B4-BE49-F238E27FC236}">
                <a16:creationId xmlns:a16="http://schemas.microsoft.com/office/drawing/2014/main" id="{DB9397DF-2A5A-5C78-8A6B-23CB29F50AFF}"/>
              </a:ext>
            </a:extLst>
          </p:cNvPr>
          <p:cNvSpPr/>
          <p:nvPr/>
        </p:nvSpPr>
        <p:spPr>
          <a:xfrm>
            <a:off x="3778039" y="138413"/>
            <a:ext cx="4760613" cy="11971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TAPPE DI SVILUPPO NELLE A.V.Q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FB4BF1B-6AE7-84B5-582A-521CEB1A8B75}"/>
              </a:ext>
            </a:extLst>
          </p:cNvPr>
          <p:cNvSpPr/>
          <p:nvPr/>
        </p:nvSpPr>
        <p:spPr>
          <a:xfrm>
            <a:off x="246911" y="617214"/>
            <a:ext cx="47026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5-7 ANNI </a:t>
            </a:r>
            <a:endParaRPr lang="it-IT" sz="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it-IT" sz="2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Raggiunge l’autonomia nelle AVQ : tagliarsi le unghie, lavarsi i capelli, ecc.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Riconosce le parti del corpo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Sceglie adeguatamente i vestiti in base al clima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Discrimina i vestiti sporchi da quelli puliti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Ha le proprie idee per lo stile della pettinatura.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Ha sviluppato buone abilità  a livello temporale e mette in successione alcun eventi della giornata.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Capacità di </a:t>
            </a:r>
            <a:r>
              <a:rPr lang="it-IT" sz="19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problem</a:t>
            </a:r>
            <a:r>
              <a:rPr lang="it-IT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it-IT" sz="19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solving</a:t>
            </a:r>
            <a:r>
              <a:rPr lang="it-IT" sz="1900" dirty="0">
                <a:solidFill>
                  <a:srgbClr val="000000"/>
                </a:solidFill>
                <a:latin typeface="Comic Sans MS" panose="030F0702030302020204" pitchFamily="66" charset="0"/>
              </a:rPr>
              <a:t>(usa strategie per superare piccoli ostacoli )</a:t>
            </a:r>
          </a:p>
        </p:txBody>
      </p:sp>
      <p:pic>
        <p:nvPicPr>
          <p:cNvPr id="6" name="Picture 2" descr="C:\Users\Vale\Desktop\Cute-preschooler-girl-has-chosen-a-new-lovely-dress-among-a-lot-of-clothes-in-child-fashion-store-she-is-happy.-Sale-gifts-Christmas-holidays-beauty-concept-place-for-your-brand-on-tag.jpg">
            <a:extLst>
              <a:ext uri="{FF2B5EF4-FFF2-40B4-BE49-F238E27FC236}">
                <a16:creationId xmlns:a16="http://schemas.microsoft.com/office/drawing/2014/main" id="{9BF7D38F-AB54-35B5-412F-E6BDEB1A3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4" y="1516737"/>
            <a:ext cx="3628577" cy="22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8420BA-4ED6-61BD-543E-B6BFC35F9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02" y="3931937"/>
            <a:ext cx="3395477" cy="27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5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5">
            <a:extLst>
              <a:ext uri="{FF2B5EF4-FFF2-40B4-BE49-F238E27FC236}">
                <a16:creationId xmlns:a16="http://schemas.microsoft.com/office/drawing/2014/main" id="{79B1D8D8-369F-19F1-4A92-675B0FB95525}"/>
              </a:ext>
            </a:extLst>
          </p:cNvPr>
          <p:cNvSpPr/>
          <p:nvPr/>
        </p:nvSpPr>
        <p:spPr>
          <a:xfrm>
            <a:off x="4093839" y="235885"/>
            <a:ext cx="4444021" cy="1249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TAPPE DI SVILUPPO NELLE A.V.Q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61E43C6-DA39-F0AB-D294-AE7F3417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55" y="932873"/>
            <a:ext cx="3933980" cy="528111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7-12 ANNI </a:t>
            </a:r>
            <a:endParaRPr lang="it-IT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   </a:t>
            </a:r>
            <a:r>
              <a:rPr lang="it-IT" sz="2500" dirty="0">
                <a:latin typeface="Comic Sans MS" panose="030F0702030302020204" pitchFamily="66" charset="0"/>
              </a:rPr>
              <a:t>Preparazione il cibo e suo    confezionamento semplice (versare, sbucciare, ecc.)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Riesce a gestire le critiche tollerando le frustrazioni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Sviluppa abilità per controllare e organizzare il proprio tempo.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Appaia e utilizza adeguatamente il denaro.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Mette soldi da parte per acquisti finalizzati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Consolida le abilità emozionali e affettive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EB6C55A-C631-AC8B-0716-1E213151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26" y="1549704"/>
            <a:ext cx="3499034" cy="23284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B0E3395-B34D-DA8C-46FA-535C191EE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4" y="3942722"/>
            <a:ext cx="3913415" cy="26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2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4">
            <a:extLst>
              <a:ext uri="{FF2B5EF4-FFF2-40B4-BE49-F238E27FC236}">
                <a16:creationId xmlns:a16="http://schemas.microsoft.com/office/drawing/2014/main" id="{AC720F78-27D7-3B48-934A-09A40B61BF1F}"/>
              </a:ext>
            </a:extLst>
          </p:cNvPr>
          <p:cNvSpPr/>
          <p:nvPr/>
        </p:nvSpPr>
        <p:spPr>
          <a:xfrm>
            <a:off x="4146951" y="141586"/>
            <a:ext cx="4631587" cy="1190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TAPPE DI SVILUPPO NELLE A.V.Q.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810D94E-348A-5A77-09B4-92F4C1144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6" y="736979"/>
            <a:ext cx="4604842" cy="5979435"/>
          </a:xfrm>
        </p:spPr>
        <p:txBody>
          <a:bodyPr>
            <a:normAutofit lnSpcReduction="10000"/>
          </a:bodyPr>
          <a:lstStyle/>
          <a:p>
            <a:r>
              <a:rPr lang="it-IT" sz="2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…VERSO L’ETA’ ADULTA </a:t>
            </a:r>
            <a:endParaRPr lang="it-IT" sz="1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>
                <a:latin typeface="Comic Sans MS" panose="030F0702030302020204" pitchFamily="66" charset="0"/>
              </a:rPr>
              <a:t> </a:t>
            </a:r>
            <a:r>
              <a:rPr lang="it-IT" sz="2100" dirty="0">
                <a:latin typeface="Comic Sans MS" panose="030F0702030302020204" pitchFamily="66" charset="0"/>
              </a:rPr>
              <a:t>Consolida l’autonomia nel proprio ambiente di vita (come sopravvivere)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Pulisce il proprio ambiente di vita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Usa i mezzi pubblici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Riesce a gestire il denaro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Inizia a fare degli acquisti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Sviluppa abilità di sicurezza personale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E’ in grado di gestire il proprio tempo libero.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 Inizia a sviluppare le abilità </a:t>
            </a:r>
            <a:r>
              <a:rPr lang="it-IT" sz="2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pre</a:t>
            </a:r>
            <a:r>
              <a:rPr lang="it-IT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-lavorative: è puntuale, rispetta gli impegni e i tempi di consegna, ha rispetto verso le cose degli altri.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tx1"/>
                </a:solidFill>
                <a:latin typeface="Comic Sans MS" panose="030F0702030302020204" pitchFamily="66" charset="0"/>
              </a:rPr>
              <a:t>Costruzione di un ruolo occupazionale e sociale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D551212-F670-4FB0-2763-6B2BE389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54" y="1647848"/>
            <a:ext cx="3550920" cy="261518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2C97963-D970-B7CA-12A4-5B67DE468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173" y="4491767"/>
            <a:ext cx="3743802" cy="21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8">
            <a:extLst>
              <a:ext uri="{FF2B5EF4-FFF2-40B4-BE49-F238E27FC236}">
                <a16:creationId xmlns:a16="http://schemas.microsoft.com/office/drawing/2014/main" id="{5DAEA55E-938E-84C0-6CFC-F184158F4561}"/>
              </a:ext>
            </a:extLst>
          </p:cNvPr>
          <p:cNvSpPr/>
          <p:nvPr/>
        </p:nvSpPr>
        <p:spPr>
          <a:xfrm>
            <a:off x="4102561" y="189422"/>
            <a:ext cx="3200401" cy="1198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AUSILI E ADATTAMENTI AMBIENTALI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BC9F11D-CCE8-92FB-2027-4EC6CC8CE8BA}"/>
              </a:ext>
            </a:extLst>
          </p:cNvPr>
          <p:cNvSpPr/>
          <p:nvPr/>
        </p:nvSpPr>
        <p:spPr>
          <a:xfrm>
            <a:off x="327303" y="1493764"/>
            <a:ext cx="57686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Training ausili e modifiche ambientali</a:t>
            </a:r>
            <a:endParaRPr lang="it-IT" sz="9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Aumentare la partecipazione nell’apprendimento (es. tastiera adatta)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Migliorare l’abilità motoria (un impugnatore sulla matita)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Ridurre il livello di assistenza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Aumentare la partecipazione in attività di svago/gioco e ad esplorare l’ambiente.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31C83AD-8A30-EC72-CC20-50E9A2A9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38" y="4562167"/>
            <a:ext cx="3386255" cy="1518401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ALCUNI TIPI DI AUSILI</a:t>
            </a:r>
            <a:br>
              <a:rPr lang="it-IT" sz="2000" dirty="0">
                <a:solidFill>
                  <a:schemeClr val="tx1"/>
                </a:solidFill>
                <a:latin typeface="+mn-lt"/>
              </a:rPr>
            </a:br>
            <a:r>
              <a:rPr lang="it-IT" sz="2000" dirty="0">
                <a:solidFill>
                  <a:schemeClr val="tx1"/>
                </a:solidFill>
                <a:latin typeface="+mn-lt"/>
              </a:rPr>
              <a:t>• Ausili per la mobilità personale</a:t>
            </a:r>
            <a:br>
              <a:rPr lang="it-IT" sz="2000" dirty="0">
                <a:solidFill>
                  <a:schemeClr val="tx1"/>
                </a:solidFill>
                <a:latin typeface="+mn-lt"/>
              </a:rPr>
            </a:br>
            <a:r>
              <a:rPr lang="it-IT" sz="2000" dirty="0">
                <a:solidFill>
                  <a:schemeClr val="tx1"/>
                </a:solidFill>
                <a:latin typeface="+mn-lt"/>
              </a:rPr>
              <a:t>• Ausili per la cura personale( igiene personale, </a:t>
            </a:r>
            <a:r>
              <a:rPr lang="it-IT" sz="2000" dirty="0" err="1">
                <a:solidFill>
                  <a:schemeClr val="tx1"/>
                </a:solidFill>
                <a:latin typeface="+mn-lt"/>
              </a:rPr>
              <a:t>alimentazine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+mn-lt"/>
              </a:rPr>
              <a:t>ecc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)</a:t>
            </a:r>
            <a:br>
              <a:rPr lang="it-IT" sz="2000" dirty="0">
                <a:solidFill>
                  <a:schemeClr val="tx1"/>
                </a:solidFill>
                <a:latin typeface="+mn-lt"/>
              </a:rPr>
            </a:br>
            <a:r>
              <a:rPr lang="it-IT" sz="2000" dirty="0">
                <a:solidFill>
                  <a:schemeClr val="tx1"/>
                </a:solidFill>
                <a:latin typeface="+mn-lt"/>
              </a:rPr>
              <a:t>• Ausili e adattamenti per la casa o la scuola</a:t>
            </a:r>
            <a:br>
              <a:rPr lang="it-IT" sz="2000" dirty="0">
                <a:solidFill>
                  <a:schemeClr val="tx1"/>
                </a:solidFill>
                <a:latin typeface="+mn-lt"/>
              </a:rPr>
            </a:br>
            <a:r>
              <a:rPr lang="it-IT" sz="2000" dirty="0">
                <a:solidFill>
                  <a:schemeClr val="tx1"/>
                </a:solidFill>
                <a:latin typeface="+mn-lt"/>
              </a:rPr>
              <a:t>• Ausili per attività di tempo libero</a:t>
            </a:r>
            <a:br>
              <a:rPr lang="it-IT" sz="2000" dirty="0">
                <a:solidFill>
                  <a:schemeClr val="tx1"/>
                </a:solidFill>
                <a:latin typeface="+mn-lt"/>
              </a:rPr>
            </a:br>
            <a:r>
              <a:rPr lang="it-IT" sz="2000" dirty="0">
                <a:solidFill>
                  <a:schemeClr val="tx1"/>
                </a:solidFill>
                <a:latin typeface="+mn-lt"/>
              </a:rPr>
              <a:t>• Ausili per la comunicazione</a:t>
            </a:r>
            <a:br>
              <a:rPr lang="it-IT" sz="1800" dirty="0">
                <a:solidFill>
                  <a:schemeClr val="tx1"/>
                </a:solidFill>
                <a:latin typeface="+mn-lt"/>
              </a:rPr>
            </a:br>
            <a:endParaRPr lang="it-IT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4444D6-89DB-BCDE-3F3A-FA53FD87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557" y="126942"/>
            <a:ext cx="2307629" cy="197839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BA18773-5C2B-F07C-92C7-6420F17C6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479" y="1076365"/>
            <a:ext cx="2152375" cy="202486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4B05D0F-E7A6-3C9C-F662-154F3F590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8749"/>
            <a:ext cx="3501414" cy="21439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B39AF9E-D6BF-857F-8B60-380FD2B9E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90" y="3214254"/>
            <a:ext cx="1909844" cy="164721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964BF89-ABDE-74C0-44D9-71A66F46136C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808360" y="4205741"/>
            <a:ext cx="2333921" cy="189519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DCEFB54-BF9A-4506-5627-9A9B20BD146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702677" y="5109952"/>
            <a:ext cx="1924050" cy="166687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4666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64593917-846B-4488-019B-A456EC47B28F}"/>
              </a:ext>
            </a:extLst>
          </p:cNvPr>
          <p:cNvSpPr/>
          <p:nvPr/>
        </p:nvSpPr>
        <p:spPr>
          <a:xfrm>
            <a:off x="738797" y="379497"/>
            <a:ext cx="2920181" cy="11208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AUMENTARE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E FAVORIRE LA PARTECIPAZIONE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2CF89A1-D33C-0FCD-8DD0-8DEA86A7AA5A}"/>
              </a:ext>
            </a:extLst>
          </p:cNvPr>
          <p:cNvSpPr/>
          <p:nvPr/>
        </p:nvSpPr>
        <p:spPr>
          <a:xfrm>
            <a:off x="752178" y="1846537"/>
            <a:ext cx="2920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• Ausili per la comunicazione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FACD61-0E66-6982-38D6-1268BEE8021D}"/>
              </a:ext>
            </a:extLst>
          </p:cNvPr>
          <p:cNvSpPr txBox="1"/>
          <p:nvPr/>
        </p:nvSpPr>
        <p:spPr>
          <a:xfrm>
            <a:off x="598780" y="2851028"/>
            <a:ext cx="2773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Strategie e adattamenti per semplificare e facilitare l’apprendimento:</a:t>
            </a:r>
          </a:p>
          <a:p>
            <a:pPr marL="285750" indent="-285750">
              <a:buFontTx/>
              <a:buChar char="-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visiva </a:t>
            </a:r>
            <a:r>
              <a:rPr lang="it-IT" dirty="0"/>
              <a:t>della Giornata( programma giornaliero)</a:t>
            </a:r>
          </a:p>
          <a:p>
            <a:pPr marL="285750" indent="-285750">
              <a:buFontTx/>
              <a:buChar char="-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Tabella delle Attività </a:t>
            </a:r>
            <a:r>
              <a:rPr lang="it-IT" dirty="0"/>
              <a:t>( come si svolgono le attività )</a:t>
            </a:r>
          </a:p>
          <a:p>
            <a:pPr marL="285750" indent="-285750">
              <a:buFontTx/>
              <a:buChar char="-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Tabella degli interessi specifici</a:t>
            </a:r>
          </a:p>
          <a:p>
            <a:pPr marL="285750" indent="-285750">
              <a:buFontTx/>
              <a:buChar char="-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Regole Sociali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5832A8-ADB3-4048-17A6-FE8B4E4DA3D4}"/>
              </a:ext>
            </a:extLst>
          </p:cNvPr>
          <p:cNvSpPr txBox="1"/>
          <p:nvPr/>
        </p:nvSpPr>
        <p:spPr>
          <a:xfrm>
            <a:off x="1730478" y="2348782"/>
            <a:ext cx="151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52D4291-010C-A821-5C5C-75268F6C7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23" y="220695"/>
            <a:ext cx="2670901" cy="333530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DBDBC4-9429-E38E-8D31-E40F43CD7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54" y="220695"/>
            <a:ext cx="2668430" cy="37336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94D5DDC-E1F7-DCE9-CF6E-8842B46C4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58" y="1283292"/>
            <a:ext cx="2556796" cy="454541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F0E2648-7689-3D29-655A-E6719FD59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35" y="4294501"/>
            <a:ext cx="1836438" cy="148384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3E86CC1-D801-0AB0-AFD5-5EC22805A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91" y="4355358"/>
            <a:ext cx="3406616" cy="18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999E464-F875-1FAA-8D78-DCDD60CD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50159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EFFICACIA DEL TRATTAMENTO</a:t>
            </a:r>
            <a:endParaRPr lang="it-IT" sz="3600" dirty="0">
              <a:solidFill>
                <a:srgbClr val="0070C0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71FAB7E3-0673-BD9C-1C2B-DFED5D8EA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/>
          </a:bodyPr>
          <a:lstStyle/>
          <a:p>
            <a:pPr lvl="0" fontAlgn="auto">
              <a:buFont typeface="Wingdings" panose="05000000000000000000" pitchFamily="2" charset="2"/>
              <a:buChar char="Ø"/>
            </a:pPr>
            <a:r>
              <a:rPr lang="it-IT" sz="2200" b="1" dirty="0"/>
              <a:t>Precocità del trattamento</a:t>
            </a:r>
            <a:r>
              <a:rPr lang="it-IT" dirty="0"/>
              <a:t>, </a:t>
            </a:r>
            <a:r>
              <a:rPr lang="it-IT" sz="2000" dirty="0"/>
              <a:t>non ci sono limiti di età e  il bambino che intraprende un percorso di Terapia Occupazionale già da molto piccolo, crescendo, avrà maggiore possibilità di raggiungere un grado di autonomia alto.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/>
              <a:t>Lavoro a 360°e per tappe di sviluppo , </a:t>
            </a:r>
            <a:r>
              <a:rPr lang="it-IT" sz="2000" dirty="0">
                <a:solidFill>
                  <a:schemeClr val="tx1"/>
                </a:solidFill>
              </a:rPr>
              <a:t>per ogni età corrispondono tappe di autonomia che devono necessariamente essere raggiunte per potersi soffermare, successivamente, su altre più complesse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/>
              <a:t>P</a:t>
            </a:r>
            <a:r>
              <a:rPr lang="it-IT" sz="2000" b="1" dirty="0"/>
              <a:t>rogramma terapeutico </a:t>
            </a:r>
            <a:r>
              <a:rPr lang="it-IT" sz="2000" dirty="0"/>
              <a:t>di ogni bambino è personalizzato e </a:t>
            </a:r>
            <a:r>
              <a:rPr lang="it-IT" sz="2000" dirty="0">
                <a:solidFill>
                  <a:schemeClr val="tx1"/>
                </a:solidFill>
              </a:rPr>
              <a:t>basato su </a:t>
            </a:r>
            <a:r>
              <a:rPr lang="it-IT" sz="2000" b="1" dirty="0">
                <a:solidFill>
                  <a:schemeClr val="tx1"/>
                </a:solidFill>
              </a:rPr>
              <a:t>specifiche esigenze, capacità, interessi e background. </a:t>
            </a:r>
            <a:r>
              <a:rPr lang="it-IT" sz="2000" dirty="0">
                <a:solidFill>
                  <a:schemeClr val="tx1"/>
                </a:solidFill>
              </a:rPr>
              <a:t>M</a:t>
            </a: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aggiore possibilità di successo, quando c’è motivazione e si lavora su obiettivi concordati e personalizzati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tx1"/>
                </a:solidFill>
                <a:sym typeface="Wingdings" panose="05000000000000000000" pitchFamily="2" charset="2"/>
              </a:rPr>
              <a:t>Generalizzazione degli apprendimenti </a:t>
            </a: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nei vari contesti</a:t>
            </a:r>
            <a:endParaRPr lang="it-IT" sz="2000" dirty="0">
              <a:solidFill>
                <a:schemeClr val="tx1"/>
              </a:solidFill>
            </a:endParaRPr>
          </a:p>
          <a:p>
            <a:pPr lvl="0" fontAlgn="auto">
              <a:buFont typeface="Wingdings" panose="05000000000000000000" pitchFamily="2" charset="2"/>
              <a:buChar char="Ø"/>
            </a:pPr>
            <a:r>
              <a:rPr lang="it-IT" sz="2000" b="1" dirty="0"/>
              <a:t>Monitoraggio </a:t>
            </a:r>
            <a:r>
              <a:rPr lang="it-IT" sz="2000" dirty="0"/>
              <a:t>attraverso i Modelli di riferimento e l’uso dei test standardizzati e non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26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10656A-7B64-C06F-1F42-8A91E18B7E41}"/>
              </a:ext>
            </a:extLst>
          </p:cNvPr>
          <p:cNvSpPr txBox="1"/>
          <p:nvPr/>
        </p:nvSpPr>
        <p:spPr>
          <a:xfrm>
            <a:off x="2019279" y="206952"/>
            <a:ext cx="7846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/>
                </a:solidFill>
              </a:rPr>
              <a:t>Aree Di Intervento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9FC3A339-0A61-4FAD-81BD-D8CB904C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26" y="2177224"/>
            <a:ext cx="10652774" cy="15987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it-IT" sz="2200" dirty="0">
                <a:solidFill>
                  <a:schemeClr val="accent1">
                    <a:lumMod val="75000"/>
                  </a:schemeClr>
                </a:solidFill>
                <a:effectLst/>
                <a:ea typeface="Arial" panose="020B0604020202020204" pitchFamily="34" charset="0"/>
              </a:rPr>
              <a:t>Cosa sono le occupazioni?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Ci riferiamo a tutte le attività della vita quotidiana a cui viene dato un </a:t>
            </a:r>
            <a:r>
              <a:rPr lang="it-IT" sz="1800" b="1" i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valore e un significato </a:t>
            </a: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dagli individui</a:t>
            </a:r>
            <a:r>
              <a:rPr lang="it-IT" sz="1800" dirty="0">
                <a:solidFill>
                  <a:srgbClr val="000000"/>
                </a:solidFill>
                <a:ea typeface="Arial" panose="020B0604020202020204" pitchFamily="34" charset="0"/>
              </a:rPr>
              <a:t>, le </a:t>
            </a: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occupazioni caratterizzano ogni persona, la contraddistinguono e definiscono la sua identità  (che siano prendersi cura di sé, giocare, studiare, lavorare, fare sport) e spesso con una disabilità</a:t>
            </a:r>
            <a:r>
              <a:rPr lang="it-IT" sz="1800" dirty="0">
                <a:solidFill>
                  <a:srgbClr val="000000"/>
                </a:solidFill>
                <a:ea typeface="Arial" panose="020B0604020202020204" pitchFamily="34" charset="0"/>
              </a:rPr>
              <a:t> o una malattia </a:t>
            </a: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vengono </a:t>
            </a:r>
            <a:r>
              <a:rPr lang="it-IT" sz="1800" dirty="0">
                <a:solidFill>
                  <a:srgbClr val="000000"/>
                </a:solidFill>
                <a:ea typeface="Arial" panose="020B0604020202020204" pitchFamily="34" charset="0"/>
              </a:rPr>
              <a:t>a mancare o interrotte.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743D18-268B-21E5-5CA8-965E59803E60}"/>
              </a:ext>
            </a:extLst>
          </p:cNvPr>
          <p:cNvSpPr txBox="1"/>
          <p:nvPr/>
        </p:nvSpPr>
        <p:spPr>
          <a:xfrm>
            <a:off x="410300" y="3875726"/>
            <a:ext cx="10001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L’occupazione è il fine della TO ma anche il mezzo attraverso il quale si cerca di modificare le </a:t>
            </a:r>
            <a:r>
              <a:rPr lang="it-IT" b="1" i="1" dirty="0"/>
              <a:t>funzioni corporee della persona</a:t>
            </a:r>
            <a:r>
              <a:rPr lang="it-IT" dirty="0"/>
              <a:t> (capacità motorio-sensoriali, percettivo-cognitive, emotivo-relazionali); generalmente sono presenti tre aree all’interno delle quali possiamo trovare occupazioni: cura personale, lavoro (scuola) e tempo libero.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1C2C3B-F73B-0605-C8D8-ADC998394C14}"/>
              </a:ext>
            </a:extLst>
          </p:cNvPr>
          <p:cNvSpPr txBox="1"/>
          <p:nvPr/>
        </p:nvSpPr>
        <p:spPr>
          <a:xfrm>
            <a:off x="2121140" y="1247528"/>
            <a:ext cx="7067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La terapia occupazionale è una professione </a:t>
            </a:r>
            <a:r>
              <a:rPr lang="it-IT" sz="1800" i="1" dirty="0"/>
              <a:t>centrata sulla persona </a:t>
            </a:r>
            <a:r>
              <a:rPr lang="it-IT" sz="1800" dirty="0"/>
              <a:t>che promuove la </a:t>
            </a:r>
            <a:r>
              <a:rPr lang="it-IT" sz="1800" i="1" dirty="0"/>
              <a:t>salute</a:t>
            </a:r>
            <a:r>
              <a:rPr lang="it-IT" sz="1800" dirty="0"/>
              <a:t> e il </a:t>
            </a:r>
            <a:r>
              <a:rPr lang="it-IT" sz="1800" i="1" dirty="0"/>
              <a:t>benessere</a:t>
            </a:r>
            <a:r>
              <a:rPr lang="it-IT" sz="1800" dirty="0"/>
              <a:t> attraverso </a:t>
            </a:r>
            <a:r>
              <a:rPr lang="it-IT" sz="1800" b="1" dirty="0"/>
              <a:t>l’occupazione</a:t>
            </a:r>
            <a:r>
              <a:rPr lang="it-IT" dirty="0"/>
              <a:t> per il raggiungimento</a:t>
            </a:r>
            <a:r>
              <a:rPr lang="it-IT" i="1" dirty="0"/>
              <a:t> della massima autonomia possibile.</a:t>
            </a:r>
            <a:endParaRPr lang="it-IT" sz="1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5C16455-FD8B-8A22-58F9-3059A7FD4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584" flipH="1">
            <a:off x="10117121" y="4258945"/>
            <a:ext cx="1606810" cy="241214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31725E8-8458-8392-1544-5220EBE11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24" y="5175809"/>
            <a:ext cx="2560297" cy="135156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F1BA14A-4B6D-B4B9-F600-356CAE3C4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23" y="330631"/>
            <a:ext cx="2842217" cy="159874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03E3873-5E22-CFC3-C06A-D22F7661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9" y="5412698"/>
            <a:ext cx="2488385" cy="11809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11CE00F-E0DA-33B4-E1BC-F3D795DBE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6" y="264341"/>
            <a:ext cx="1837324" cy="12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4A87C-8E86-9BFF-6CAE-BE01F7B1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222" y="1417191"/>
            <a:ext cx="10515600" cy="523220"/>
          </a:xfrm>
        </p:spPr>
        <p:txBody>
          <a:bodyPr>
            <a:no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La Terapia Occupazionale si rivolge a tutti gli utenti, di qualsiasi età, che presentano </a:t>
            </a:r>
            <a:r>
              <a:rPr lang="it-IT" sz="1600" b="1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limitazioni</a:t>
            </a:r>
            <a:r>
              <a:rPr lang="it-IT" sz="16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 nella </a:t>
            </a:r>
            <a:r>
              <a:rPr lang="it-IT" sz="1600" b="1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partecipazione</a:t>
            </a:r>
            <a:r>
              <a:rPr lang="it-IT" sz="16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 alle attività della vita quotidiana e la cui patologia ne limita la propria </a:t>
            </a:r>
            <a:r>
              <a:rPr lang="it-IT" sz="1600" b="1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autonomia</a:t>
            </a:r>
            <a:r>
              <a:rPr lang="it-IT" sz="16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, nello specifico:</a:t>
            </a:r>
            <a:r>
              <a:rPr lang="it-IT" sz="1600" dirty="0">
                <a:solidFill>
                  <a:srgbClr val="333333"/>
                </a:solidFill>
                <a:effectLst/>
                <a:latin typeface="+mn-lt"/>
                <a:ea typeface="Arial" panose="020B0604020202020204" pitchFamily="34" charset="0"/>
              </a:rPr>
              <a:t> </a:t>
            </a:r>
            <a:br>
              <a:rPr lang="it-IT" sz="16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Arial" panose="020B0604020202020204" pitchFamily="34" charset="0"/>
              </a:rPr>
            </a:br>
            <a:b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it-IT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it-IT" sz="1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D824FD-103A-3628-E86B-F7F50EC16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753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900"/>
              </a:spcAft>
            </a:pPr>
            <a:r>
              <a:rPr lang="it-IT" sz="1400" u="sng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ETA’ EVOLUTIVA :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 Disturbi neuro muscolari (distrofie,  </a:t>
            </a:r>
            <a:r>
              <a:rPr lang="it-IT" sz="1400" dirty="0" err="1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ecc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…), Patologie lesionali (PCI, disprassia, </a:t>
            </a:r>
            <a:r>
              <a:rPr lang="it-IT" sz="1400" dirty="0" err="1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ecc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…), D.C.M.  (disturbo della coordinazione motoria), D.S.A. (dislessia, disgrafia, discalculia, disortografia), Disturbi del comportamento (disturbo oppositivo/provocatorio (DOP), disturbo della condotta),  Disturbi del Neurosviluppo(autismo,  A.D.H.D., disturbi del linguaggio, disabilità intellettive, </a:t>
            </a:r>
            <a:r>
              <a:rPr lang="it-IT" sz="1400" dirty="0" err="1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ecc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), Sindromi Genetiche e Cromosomiche (sindrome di down, x fragile, </a:t>
            </a:r>
            <a:r>
              <a:rPr lang="it-IT" sz="1400" dirty="0" err="1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ecc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…),  Sindromi Metaboliche.</a:t>
            </a:r>
          </a:p>
          <a:p>
            <a:pPr>
              <a:lnSpc>
                <a:spcPct val="115000"/>
              </a:lnSpc>
              <a:spcAft>
                <a:spcPts val="1900"/>
              </a:spcAft>
            </a:pPr>
            <a:r>
              <a:rPr lang="it-IT" sz="1400" u="sng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PATOLOGIE NEUROLOGICHE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 , tra cui</a:t>
            </a:r>
            <a:r>
              <a:rPr lang="it-IT" sz="1400" dirty="0">
                <a:effectLst/>
                <a:ea typeface="Arial" panose="020B0604020202020204" pitchFamily="34" charset="0"/>
              </a:rPr>
              <a:t> </a:t>
            </a:r>
            <a:r>
              <a:rPr lang="it-IT" sz="1400" u="none" strike="noStrike" dirty="0">
                <a:effectLst/>
                <a:ea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ictus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, trauma cranico, </a:t>
            </a:r>
            <a:r>
              <a:rPr lang="it-IT" sz="1400" u="none" strike="noStrike" dirty="0">
                <a:effectLst/>
                <a:ea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sclerosi multipla</a:t>
            </a:r>
            <a:r>
              <a:rPr lang="it-IT" sz="1400" dirty="0">
                <a:effectLst/>
                <a:ea typeface="Arial" panose="020B0604020202020204" pitchFamily="34" charset="0"/>
              </a:rPr>
              <a:t>, </a:t>
            </a:r>
            <a:r>
              <a:rPr lang="it-IT" sz="1400" u="none" strike="noStrike" dirty="0">
                <a:effectLst/>
                <a:ea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malattia di Parkinson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, Alzheimer, lesioni midollari.</a:t>
            </a:r>
            <a:endParaRPr lang="it-IT" sz="1400" dirty="0">
              <a:effectLst/>
              <a:ea typeface="Arial" panose="020B0604020202020204" pitchFamily="34" charset="0"/>
            </a:endParaRPr>
          </a:p>
          <a:p>
            <a:pPr>
              <a:lnSpc>
                <a:spcPct val="106000"/>
              </a:lnSpc>
            </a:pPr>
            <a:r>
              <a:rPr lang="it-IT" sz="1400" u="sng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PATOLOGIE REUMATOLOGICHE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, tra cui artrosi, artrite reumatoide e altre patologie reumatiche.</a:t>
            </a:r>
            <a:endParaRPr lang="it-IT" sz="1400" dirty="0">
              <a:effectLst/>
              <a:ea typeface="Arial" panose="020B0604020202020204" pitchFamily="34" charset="0"/>
            </a:endParaRPr>
          </a:p>
          <a:p>
            <a:pPr marL="0" indent="0">
              <a:lnSpc>
                <a:spcPct val="106000"/>
              </a:lnSpc>
              <a:buNone/>
            </a:pPr>
            <a:endParaRPr lang="it-IT" sz="1400" dirty="0">
              <a:effectLst/>
              <a:ea typeface="Arial" panose="020B0604020202020204" pitchFamily="34" charset="0"/>
            </a:endParaRPr>
          </a:p>
          <a:p>
            <a:pPr>
              <a:lnSpc>
                <a:spcPct val="106000"/>
              </a:lnSpc>
            </a:pPr>
            <a:r>
              <a:rPr lang="it-IT" sz="1400" u="sng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PATOLOGIE ORTOPEDICHE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,  tra cui fratture, lesioni ai tendini ed ai nervi, chirurgia della mano, amputazioni.</a:t>
            </a:r>
          </a:p>
          <a:p>
            <a:pPr>
              <a:lnSpc>
                <a:spcPct val="106000"/>
              </a:lnSpc>
            </a:pPr>
            <a:endParaRPr lang="it-IT" sz="1400" dirty="0">
              <a:effectLst/>
              <a:ea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2200"/>
              </a:spcAft>
            </a:pPr>
            <a:r>
              <a:rPr lang="it-IT" sz="1400" u="sng" dirty="0">
                <a:solidFill>
                  <a:srgbClr val="333333"/>
                </a:solidFill>
                <a:ea typeface="Arial" panose="020B0604020202020204" pitchFamily="34" charset="0"/>
              </a:rPr>
              <a:t>PATOLOGIE PSICHIATRICHE</a:t>
            </a:r>
            <a:r>
              <a:rPr lang="it-IT" sz="1400" u="sng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,</a:t>
            </a:r>
            <a:r>
              <a:rPr lang="it-IT" sz="1400" b="1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disordini che rendono difficile l'autonomia nella vita quotidiana </a:t>
            </a:r>
            <a:endParaRPr lang="it-IT" sz="1400" dirty="0">
              <a:effectLst/>
              <a:ea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2200"/>
              </a:spcAft>
            </a:pPr>
            <a:r>
              <a:rPr lang="it-IT" sz="1400" u="sng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ETA’ GERIATRICA</a:t>
            </a:r>
            <a:r>
              <a:rPr lang="it-IT" sz="14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it-IT" sz="1400" dirty="0">
                <a:solidFill>
                  <a:srgbClr val="333333"/>
                </a:solidFill>
                <a:effectLst/>
                <a:ea typeface="Arial" panose="020B0604020202020204" pitchFamily="34" charset="0"/>
              </a:rPr>
              <a:t>mantenimento dell’autonomia nella vita quotidiana e di prevenire i rischi. </a:t>
            </a:r>
            <a:endParaRPr lang="it-IT" sz="1400" dirty="0">
              <a:effectLst/>
              <a:ea typeface="Arial" panose="020B0604020202020204" pitchFamily="34" charset="0"/>
            </a:endParaRPr>
          </a:p>
          <a:p>
            <a:endParaRPr lang="it-IT" sz="1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690557-FF6A-4F28-01BD-2E01F713AB4A}"/>
              </a:ext>
            </a:extLst>
          </p:cNvPr>
          <p:cNvSpPr txBox="1"/>
          <p:nvPr/>
        </p:nvSpPr>
        <p:spPr>
          <a:xfrm>
            <a:off x="4579164" y="331427"/>
            <a:ext cx="30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>
                <a:solidFill>
                  <a:srgbClr val="0070C0"/>
                </a:solidFill>
                <a:latin typeface="+mj-lt"/>
              </a:rPr>
              <a:t>A Chi Si Rivolge?</a:t>
            </a:r>
          </a:p>
        </p:txBody>
      </p:sp>
    </p:spTree>
    <p:extLst>
      <p:ext uri="{BB962C8B-B14F-4D97-AF65-F5344CB8AC3E}">
        <p14:creationId xmlns:p14="http://schemas.microsoft.com/office/powerpoint/2010/main" val="228054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CE85B-048A-C68B-487E-68D5BB24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Dove Lavora?</a:t>
            </a:r>
            <a:br>
              <a:rPr lang="it-IT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A54E3D-6B39-D857-D015-B357F666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45"/>
            <a:ext cx="3837312" cy="433438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900"/>
              </a:spcAft>
              <a:buFont typeface="Wingdings" panose="05000000000000000000" pitchFamily="2" charset="2"/>
              <a:buChar char=""/>
            </a:pP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Centri ambulatoriali di riabilitazione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900"/>
              </a:spcAft>
              <a:buFont typeface="Wingdings" panose="05000000000000000000" pitchFamily="2" charset="2"/>
              <a:buChar char=""/>
            </a:pP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Ospedale 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900"/>
              </a:spcAft>
              <a:buFont typeface="Wingdings" panose="05000000000000000000" pitchFamily="2" charset="2"/>
              <a:buChar char=""/>
            </a:pP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Domicilio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900"/>
              </a:spcAft>
              <a:buFont typeface="Wingdings" panose="05000000000000000000" pitchFamily="2" charset="2"/>
              <a:buChar char=""/>
            </a:pP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Scuole  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900"/>
              </a:spcAft>
              <a:buFont typeface="Wingdings" panose="05000000000000000000" pitchFamily="2" charset="2"/>
              <a:buChar char=""/>
            </a:pP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Day-Hospital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900"/>
              </a:spcAft>
              <a:buFont typeface="Wingdings" panose="05000000000000000000" pitchFamily="2" charset="2"/>
              <a:buChar char=""/>
            </a:pP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Centri diurni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900"/>
              </a:spcAft>
              <a:buFont typeface="Wingdings" panose="05000000000000000000" pitchFamily="2" charset="2"/>
              <a:buChar char=""/>
            </a:pP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Strutture residenziali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900"/>
              </a:spcAft>
              <a:buFont typeface="Wingdings" panose="05000000000000000000" pitchFamily="2" charset="2"/>
              <a:buChar char=""/>
            </a:pPr>
            <a:r>
              <a:rPr lang="it-IT" sz="18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Case di riposo</a:t>
            </a:r>
            <a:endParaRPr lang="it-IT" sz="1800" dirty="0">
              <a:effectLst/>
              <a:ea typeface="Arial" panose="020B0604020202020204" pitchFamily="34" charset="0"/>
            </a:endParaRP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57783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4533CC-FA02-0575-EB45-BCBE31578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19" y="2552341"/>
            <a:ext cx="10515600" cy="1753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>
                <a:solidFill>
                  <a:schemeClr val="accent1"/>
                </a:solidFill>
              </a:rPr>
              <a:t>ESEMPIO DEL TRATTAMENTO DI TERAPIA OCCUPAZIONALE IN ETA’ EVOLUTIVA</a:t>
            </a:r>
          </a:p>
        </p:txBody>
      </p:sp>
    </p:spTree>
    <p:extLst>
      <p:ext uri="{BB962C8B-B14F-4D97-AF65-F5344CB8AC3E}">
        <p14:creationId xmlns:p14="http://schemas.microsoft.com/office/powerpoint/2010/main" val="326245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8C23B-513E-42A1-27E6-3805B9E7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700" b="1" dirty="0">
                <a:solidFill>
                  <a:srgbClr val="0070C0"/>
                </a:solidFill>
              </a:rPr>
              <a:t>TRATTAMENTO DI T.O.</a:t>
            </a:r>
            <a:br>
              <a:rPr lang="it-IT" sz="2700" b="1" dirty="0">
                <a:solidFill>
                  <a:srgbClr val="0070C0"/>
                </a:solidFill>
              </a:rPr>
            </a:br>
            <a:r>
              <a:rPr lang="it-IT" sz="2700" b="1" dirty="0">
                <a:solidFill>
                  <a:srgbClr val="0070C0"/>
                </a:solidFill>
              </a:rPr>
              <a:t>INDIVIDUALIZZATO E COSTRUITO SULLE ESIGENZE DEL BAMBINO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93C99F-D912-8AFD-21AD-48585D271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200" b="1" dirty="0">
                <a:cs typeface="Arial" panose="020B0604020202020204" pitchFamily="34" charset="0"/>
              </a:rPr>
              <a:t>VALUTAZIONE INIZIALE</a:t>
            </a:r>
          </a:p>
          <a:p>
            <a:pPr marL="0" indent="0">
              <a:buNone/>
            </a:pPr>
            <a:r>
              <a:rPr lang="it-IT" sz="3200" dirty="0">
                <a:cs typeface="Arial" panose="020B0604020202020204" pitchFamily="34" charset="0"/>
              </a:rPr>
              <a:t>- </a:t>
            </a:r>
            <a:r>
              <a:rPr lang="it-IT" sz="2800" dirty="0"/>
              <a:t>Profilo occupazionale : la storia, le esperienze, la routine quotidiana, gli interessi e i bisogni.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2800" dirty="0"/>
              <a:t>Analisi dell’esecuzione : osservazione della performance occupazionale  e valutazione delle abilità, dei fattori ambientali e quale effetto hanno sull’esecuzione di un’attività.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2800" dirty="0"/>
              <a:t>Strumenti di valutazione   ( OPHI-II, COPM, </a:t>
            </a:r>
            <a:r>
              <a:rPr lang="it-IT" sz="2800" dirty="0" err="1"/>
              <a:t>Pqrs</a:t>
            </a:r>
            <a:r>
              <a:rPr lang="it-IT" sz="2800" dirty="0"/>
              <a:t>- The Performance Quality Rating Scale, AMPS, A-ONE)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chemeClr val="tx1"/>
                </a:solidFill>
                <a:cs typeface="Arial" panose="020B0604020202020204" pitchFamily="34" charset="0"/>
              </a:rPr>
              <a:t>INDIVIDUAZIONE DEGLI OBIETTIVI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sz="3200" b="1" dirty="0">
                <a:cs typeface="Arial" panose="020B0604020202020204" pitchFamily="34" charset="0"/>
              </a:rPr>
              <a:t>STRUTTURAZIONE DELL’INTERVENTO:</a:t>
            </a:r>
          </a:p>
          <a:p>
            <a:pPr marL="0" indent="0">
              <a:buNone/>
            </a:pPr>
            <a:r>
              <a:rPr lang="it-IT" sz="2800" b="1" dirty="0"/>
              <a:t>-</a:t>
            </a:r>
            <a:r>
              <a:rPr lang="it-IT" sz="2800" dirty="0"/>
              <a:t> Favorire l’acquisizione di strategie</a:t>
            </a:r>
          </a:p>
          <a:p>
            <a:pPr marL="0" indent="0">
              <a:buNone/>
            </a:pPr>
            <a:r>
              <a:rPr lang="it-IT" sz="2800" dirty="0"/>
              <a:t>- Adattare e strutturare l’attività/gioco  personalizzandola, per favorirne l’acquisizione</a:t>
            </a:r>
          </a:p>
          <a:p>
            <a:pPr marL="0" indent="0">
              <a:buNone/>
            </a:pPr>
            <a:r>
              <a:rPr lang="it-IT" sz="2800" dirty="0"/>
              <a:t>- Introduzione di ausili o ortesi, per superare le «restrizioni alla partecipazione»</a:t>
            </a:r>
          </a:p>
          <a:p>
            <a:pPr marL="0" indent="0">
              <a:buNone/>
            </a:pPr>
            <a:r>
              <a:rPr lang="it-IT" sz="2800" dirty="0"/>
              <a:t>- Adattare l’ambiente o «semplificarlo»</a:t>
            </a:r>
            <a:endParaRPr lang="it-IT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800" dirty="0"/>
              <a:t>- Offrire consulenza alla famiglia e alla scuola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b="1" dirty="0">
                <a:cs typeface="Arial" panose="020B0604020202020204" pitchFamily="34" charset="0"/>
              </a:rPr>
              <a:t>VERIFICA DEGLI OBIETTIVI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899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A9400-3009-FFBC-1902-3E761DE5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937"/>
            <a:ext cx="10515600" cy="78524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/>
              <a:t>OBIETTIVI DEL T.O.</a:t>
            </a:r>
            <a:br>
              <a:rPr lang="it-IT" sz="3600" b="1" dirty="0"/>
            </a:br>
            <a:br>
              <a:rPr lang="it-IT" sz="3600" b="1" dirty="0"/>
            </a:b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E63B89-CD47-BBA9-0B05-BA6F43A9A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0376"/>
            <a:ext cx="10515600" cy="1104388"/>
          </a:xfrm>
        </p:spPr>
        <p:txBody>
          <a:bodyPr/>
          <a:lstStyle/>
          <a:p>
            <a:pPr fontAlgn="auto"/>
            <a:r>
              <a:rPr lang="it-IT" sz="1600" i="1" dirty="0"/>
              <a:t>Il TO “utilizza </a:t>
            </a:r>
            <a:r>
              <a:rPr lang="it-IT" sz="1600" b="1" i="1" dirty="0"/>
              <a:t>attività sia individuali che di gruppo,</a:t>
            </a:r>
            <a:r>
              <a:rPr lang="it-IT" sz="1600" i="1" dirty="0"/>
              <a:t> promuovendo il recupero e l'uso ottimale di funzioni finalizzate al </a:t>
            </a:r>
            <a:r>
              <a:rPr lang="it-IT" sz="1600" b="1" i="1" dirty="0"/>
              <a:t>reinserimento</a:t>
            </a:r>
            <a:r>
              <a:rPr lang="it-IT" sz="1600" i="1" dirty="0"/>
              <a:t>, all'</a:t>
            </a:r>
            <a:r>
              <a:rPr lang="it-IT" sz="1600" b="1" i="1" dirty="0"/>
              <a:t>adattamento</a:t>
            </a:r>
            <a:r>
              <a:rPr lang="it-IT" sz="1600" i="1" dirty="0"/>
              <a:t> e alla </a:t>
            </a:r>
            <a:r>
              <a:rPr lang="it-IT" sz="1600" b="1" i="1" dirty="0"/>
              <a:t>integrazione</a:t>
            </a:r>
            <a:r>
              <a:rPr lang="it-IT" sz="1600" i="1" dirty="0"/>
              <a:t> dell'individuo nel proprio </a:t>
            </a:r>
            <a:r>
              <a:rPr lang="it-IT" sz="1600" b="1" i="1" dirty="0"/>
              <a:t>ambiente personale, domestico e sociale</a:t>
            </a:r>
            <a:r>
              <a:rPr lang="it-IT" sz="1600" i="1" dirty="0"/>
              <a:t>”</a:t>
            </a:r>
          </a:p>
          <a:p>
            <a:pPr fontAlgn="auto"/>
            <a:r>
              <a:rPr lang="it-IT" sz="1600" i="1" dirty="0"/>
              <a:t>( DM 17 gennaio 1997, n.136 Art 2.c)</a:t>
            </a:r>
          </a:p>
          <a:p>
            <a:endParaRPr lang="it-IT" sz="1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53B0EB-8513-A68E-779A-C2852486938A}"/>
              </a:ext>
            </a:extLst>
          </p:cNvPr>
          <p:cNvSpPr txBox="1"/>
          <p:nvPr/>
        </p:nvSpPr>
        <p:spPr>
          <a:xfrm>
            <a:off x="1268817" y="2459303"/>
            <a:ext cx="1902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MIGLIORAMENTO DELLA  PERFORMANCE </a:t>
            </a:r>
          </a:p>
          <a:p>
            <a:pPr algn="ctr"/>
            <a:r>
              <a:rPr lang="it-IT" dirty="0"/>
              <a:t>nelle 3 aree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CURA DI SE’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TEMPO LIBERO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PRODUTTIVITA</a:t>
            </a:r>
            <a:r>
              <a:rPr lang="it-IT" sz="1600" dirty="0"/>
              <a:t>’</a:t>
            </a:r>
          </a:p>
        </p:txBody>
      </p:sp>
      <p:sp>
        <p:nvSpPr>
          <p:cNvPr id="6" name="Rettangolo arrotondato 3">
            <a:extLst>
              <a:ext uri="{FF2B5EF4-FFF2-40B4-BE49-F238E27FC236}">
                <a16:creationId xmlns:a16="http://schemas.microsoft.com/office/drawing/2014/main" id="{A894A155-9502-E039-A41A-FEA42CA08CA3}"/>
              </a:ext>
            </a:extLst>
          </p:cNvPr>
          <p:cNvSpPr/>
          <p:nvPr/>
        </p:nvSpPr>
        <p:spPr>
          <a:xfrm>
            <a:off x="5037066" y="2666084"/>
            <a:ext cx="2117868" cy="1525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MASSIMO LIVELLO DI AUTONOMIA DEL BAMBINO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B20AB5-6371-0471-E06B-05A32C16ADAB}"/>
              </a:ext>
            </a:extLst>
          </p:cNvPr>
          <p:cNvSpPr txBox="1"/>
          <p:nvPr/>
        </p:nvSpPr>
        <p:spPr>
          <a:xfrm>
            <a:off x="8491465" y="2967335"/>
            <a:ext cx="252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FAVORIRE LA COGNIZIONE SOCIALE E L’INTERSOGGETTIVITA’</a:t>
            </a:r>
            <a:r>
              <a:rPr lang="it-IT" sz="1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81793A-0A20-D69F-4CBC-106AC53C66D8}"/>
              </a:ext>
            </a:extLst>
          </p:cNvPr>
          <p:cNvSpPr txBox="1"/>
          <p:nvPr/>
        </p:nvSpPr>
        <p:spPr>
          <a:xfrm>
            <a:off x="4933005" y="5190729"/>
            <a:ext cx="232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AUSILI E MODIFICHE AMBIENTALI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F5ABA89-81B5-96E0-42D2-69B7E566604F}"/>
              </a:ext>
            </a:extLst>
          </p:cNvPr>
          <p:cNvCxnSpPr/>
          <p:nvPr/>
        </p:nvCxnSpPr>
        <p:spPr>
          <a:xfrm flipH="1">
            <a:off x="3460955" y="3429000"/>
            <a:ext cx="1081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20E9BD3D-C39E-EA9C-F3B9-4EB133A9EF93}"/>
              </a:ext>
            </a:extLst>
          </p:cNvPr>
          <p:cNvCxnSpPr>
            <a:endCxn id="7" idx="1"/>
          </p:cNvCxnSpPr>
          <p:nvPr/>
        </p:nvCxnSpPr>
        <p:spPr>
          <a:xfrm>
            <a:off x="7531510" y="3429000"/>
            <a:ext cx="959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5257382-20DC-1637-6D94-E5B7BCAAC237}"/>
              </a:ext>
            </a:extLst>
          </p:cNvPr>
          <p:cNvCxnSpPr>
            <a:cxnSpLocks/>
          </p:cNvCxnSpPr>
          <p:nvPr/>
        </p:nvCxnSpPr>
        <p:spPr>
          <a:xfrm>
            <a:off x="6096000" y="4382473"/>
            <a:ext cx="0" cy="700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86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7B298B-0CE0-5952-1655-62EE8E00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TAPPE DI SVILUPPO NELLE A.V.Q.</a:t>
            </a:r>
            <a:br>
              <a:rPr lang="it-IT" sz="4400" dirty="0">
                <a:solidFill>
                  <a:schemeClr val="tx1"/>
                </a:solidFill>
              </a:rPr>
            </a:b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9B9976C-055B-AB6D-0D50-20DEACF73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22" y="1099619"/>
            <a:ext cx="5038344" cy="539325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7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1-3 ANNI </a:t>
            </a:r>
            <a:endParaRPr lang="it-IT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it-IT" sz="3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5500" dirty="0">
                <a:latin typeface="Comic Sans MS" panose="030F0702030302020204" pitchFamily="66" charset="0"/>
              </a:rPr>
              <a:t>Completa autonomia nell’assunzione del cibo con le mani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5500" dirty="0">
                <a:latin typeface="Comic Sans MS" panose="030F0702030302020204" pitchFamily="66" charset="0"/>
              </a:rPr>
              <a:t>Riesce a mangiare con il cucchiaio e la forchetta.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5500" dirty="0">
                <a:latin typeface="Comic Sans MS" panose="030F0702030302020204" pitchFamily="66" charset="0"/>
              </a:rPr>
              <a:t>Impara a comportarsi correttamente a tavola e a non giocare con il cibo, anche se gli piace tanto esplorare.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5500" dirty="0">
                <a:latin typeface="Comic Sans MS" panose="030F0702030302020204" pitchFamily="66" charset="0"/>
              </a:rPr>
              <a:t>Inizia a collaborare nella s/vestizione, anche se necessita di aiuto per infilare i vestiti per la testa.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5500" dirty="0">
                <a:latin typeface="Comic Sans MS" panose="030F0702030302020204" pitchFamily="66" charset="0"/>
              </a:rPr>
              <a:t>Non distingue fra il dritto ed il rovescio degli abiti.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5500" dirty="0">
                <a:latin typeface="Comic Sans MS" panose="030F0702030302020204" pitchFamily="66" charset="0"/>
              </a:rPr>
              <a:t>Riesce a mettersi le scarpe se sono affianco al piede giusto.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5500" dirty="0">
                <a:latin typeface="Comic Sans MS" panose="030F0702030302020204" pitchFamily="66" charset="0"/>
              </a:rPr>
              <a:t>Collabora all’ora del bagno ma lo vede come un gioco.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5500" dirty="0">
                <a:latin typeface="Comic Sans MS" panose="030F0702030302020204" pitchFamily="66" charset="0"/>
              </a:rPr>
              <a:t>Sviluppare abilità nel gioco di ruolo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41DDD2-B4C0-0391-83A9-CCED8CBA9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76687"/>
            <a:ext cx="3265339" cy="30455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31C74CF-2042-78EB-CD56-73D89F41D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81" y="4603567"/>
            <a:ext cx="3159997" cy="20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4">
            <a:extLst>
              <a:ext uri="{FF2B5EF4-FFF2-40B4-BE49-F238E27FC236}">
                <a16:creationId xmlns:a16="http://schemas.microsoft.com/office/drawing/2014/main" id="{AEE7278F-DCD6-3784-C088-8777F5B7EA0E}"/>
              </a:ext>
            </a:extLst>
          </p:cNvPr>
          <p:cNvSpPr/>
          <p:nvPr/>
        </p:nvSpPr>
        <p:spPr>
          <a:xfrm>
            <a:off x="3800900" y="140350"/>
            <a:ext cx="4780769" cy="1251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TAPPE DI SVILUPPO NELLE A.V.Q.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6F4DD29-4EA0-0D73-7894-05B0D3FA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63" y="1188159"/>
            <a:ext cx="4591379" cy="52323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1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3-5 ANNI </a:t>
            </a:r>
          </a:p>
          <a:p>
            <a:pPr marL="0" indent="0">
              <a:buNone/>
            </a:pPr>
            <a:endParaRPr lang="it-IT" sz="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>
                <a:latin typeface="Comic Sans MS" panose="030F0702030302020204" pitchFamily="66" charset="0"/>
              </a:rPr>
              <a:t>Autonomia nell’assunzione del cibo, utilizzo e nell’uso di due posate (cucchiaio e forchetta). Alcuni bambini iniziano a utilizzare il coltello.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>
                <a:latin typeface="Comic Sans MS" panose="030F0702030302020204" pitchFamily="66" charset="0"/>
              </a:rPr>
              <a:t>Si veste e si sveste senza aiuto, eccetto per gli abiti allacciati sulla schiena e per allacciare le scarpe.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>
                <a:latin typeface="Comic Sans MS" panose="030F0702030302020204" pitchFamily="66" charset="0"/>
              </a:rPr>
              <a:t>Ha bisogno di supervisione per fare il bagno.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>
                <a:latin typeface="Comic Sans MS" panose="030F0702030302020204" pitchFamily="66" charset="0"/>
              </a:rPr>
              <a:t>Impara a controllare totalmente gli sfinteri e segnala lo stato di bisogno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>
                <a:latin typeface="Comic Sans MS" panose="030F0702030302020204" pitchFamily="66" charset="0"/>
              </a:rPr>
              <a:t>Capacità di rassettare le proprie cose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>
                <a:latin typeface="Comic Sans MS" panose="030F0702030302020204" pitchFamily="66" charset="0"/>
              </a:rPr>
              <a:t>Persiste in un compito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>
                <a:latin typeface="Comic Sans MS" panose="030F0702030302020204" pitchFamily="66" charset="0"/>
              </a:rPr>
              <a:t>Manipolazione degli oggetti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>
                <a:latin typeface="Comic Sans MS" panose="030F0702030302020204" pitchFamily="66" charset="0"/>
              </a:rPr>
              <a:t>Usa il fazzoletto per pulirsi il naso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>
                <a:latin typeface="Comic Sans MS" panose="030F0702030302020204" pitchFamily="66" charset="0"/>
              </a:rPr>
              <a:t>Riesce ad apparecchiare la tavola.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1800" dirty="0">
              <a:latin typeface="Comic Sans MS" panose="030F0702030302020204" pitchFamily="66" charset="0"/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0B3F98-896E-766F-996F-DB00CE7CE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8" y="1918804"/>
            <a:ext cx="2904201" cy="354798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AA442EE-08E2-1B3F-C125-6692396CD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962" y="4053385"/>
            <a:ext cx="3216516" cy="25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72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1529</Words>
  <Application>Microsoft Office PowerPoint</Application>
  <PresentationFormat>Widescreen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Chi É Il Terapista Occupazionale? </vt:lpstr>
      <vt:lpstr>Presentazione standard di PowerPoint</vt:lpstr>
      <vt:lpstr>La Terapia Occupazionale si rivolge a tutti gli utenti, di qualsiasi età, che presentano limitazioni nella partecipazione alle attività della vita quotidiana e la cui patologia ne limita la propria autonomia, nello specifico:    </vt:lpstr>
      <vt:lpstr>Dove Lavora? </vt:lpstr>
      <vt:lpstr>Presentazione standard di PowerPoint</vt:lpstr>
      <vt:lpstr>TRATTAMENTO DI T.O. INDIVIDUALIZZATO E COSTRUITO SULLE ESIGENZE DEL BAMBINO </vt:lpstr>
      <vt:lpstr>OBIETTIVI DEL T.O.  </vt:lpstr>
      <vt:lpstr>TAPPE DI SVILUPPO NELLE A.V.Q.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ALCUNI TIPI DI AUSILI • Ausili per la mobilità personale • Ausili per la cura personale( igiene personale, alimentazine, ecc) • Ausili e adattamenti per la casa o la scuola • Ausili per attività di tempo libero • Ausili per la comunicazione </vt:lpstr>
      <vt:lpstr>Presentazione standard di PowerPoint</vt:lpstr>
      <vt:lpstr>EFFICACIA DEL TRATTAMENTO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 é il terapista occupazionale? </dc:title>
  <dc:creator>Pietro Lamanna</dc:creator>
  <cp:lastModifiedBy>valeria.lamanna3@gmail.com</cp:lastModifiedBy>
  <cp:revision>7</cp:revision>
  <dcterms:created xsi:type="dcterms:W3CDTF">2023-10-10T12:05:21Z</dcterms:created>
  <dcterms:modified xsi:type="dcterms:W3CDTF">2023-12-11T17:43:09Z</dcterms:modified>
</cp:coreProperties>
</file>